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76" r:id="rId4"/>
    <p:sldId id="278" r:id="rId5"/>
    <p:sldId id="279" r:id="rId6"/>
    <p:sldId id="280" r:id="rId7"/>
    <p:sldId id="281" r:id="rId8"/>
    <p:sldId id="282" r:id="rId9"/>
    <p:sldId id="285" r:id="rId10"/>
    <p:sldId id="286" r:id="rId11"/>
    <p:sldId id="287" r:id="rId12"/>
    <p:sldId id="288" r:id="rId13"/>
    <p:sldId id="289" r:id="rId14"/>
    <p:sldId id="290" r:id="rId15"/>
    <p:sldId id="283" r:id="rId16"/>
    <p:sldId id="291" r:id="rId17"/>
    <p:sldId id="2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7"/>
    <p:restoredTop sz="77571"/>
  </p:normalViewPr>
  <p:slideViewPr>
    <p:cSldViewPr snapToGrid="0">
      <p:cViewPr varScale="1">
        <p:scale>
          <a:sx n="104" d="100"/>
          <a:sy n="104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B3B0-B0E8-C85B-C6DF-740B648D6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C277B-C886-B4C2-FE4D-FF6FA1869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A0635-63E3-39B9-F9A8-AAB1DA68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EA7CD-AA5C-4786-A36B-9F526E46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E9547-1D93-E381-A771-719F8CCF6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48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F5C3-301B-6060-F902-B94A524E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51B27-3F36-C5B2-6D3D-B469DE433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2C4D4-F8EE-28F3-B6E9-4B517DF9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3345-7043-11FC-312D-15A002AC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DF66-7698-AFBE-86A2-7BBFB0B5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0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614AB0-5150-B616-B6DD-A33953001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7464C-CD76-9B11-FFB5-D11152AB8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994C8-78E2-3202-D4BE-1769DBEC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3C91-A823-1811-EFCA-B102A4B6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0FD5B-B31A-8F17-8446-D10DE259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1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/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5688218"/>
            <a:ext cx="7288945" cy="1169781"/>
          </a:xfrm>
          <a:prstGeom prst="rect">
            <a:avLst/>
          </a:prstGeom>
          <a:solidFill>
            <a:srgbClr val="8C39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269E6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6" y="6042840"/>
            <a:ext cx="1718851" cy="514429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808654" y="1492897"/>
            <a:ext cx="6480292" cy="1458343"/>
          </a:xfrm>
        </p:spPr>
        <p:txBody>
          <a:bodyPr/>
          <a:lstStyle>
            <a:lvl1pPr marL="0" indent="0">
              <a:buNone/>
              <a:defRPr b="1">
                <a:solidFill>
                  <a:srgbClr val="8B40E2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GB" dirty="0"/>
              <a:t>Title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808654" y="3054911"/>
            <a:ext cx="6480292" cy="870859"/>
          </a:xfrm>
        </p:spPr>
        <p:txBody>
          <a:bodyPr>
            <a:normAutofit/>
          </a:bodyPr>
          <a:lstStyle>
            <a:lvl1pPr marL="0" indent="0">
              <a:buNone/>
              <a:defRPr sz="2667" b="0">
                <a:solidFill>
                  <a:srgbClr val="8B40E2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en-GB" dirty="0"/>
              <a:t>Sub-title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08654" y="4022529"/>
            <a:ext cx="6480292" cy="483811"/>
          </a:xfrm>
        </p:spPr>
        <p:txBody>
          <a:bodyPr>
            <a:normAutofit/>
          </a:bodyPr>
          <a:lstStyle>
            <a:lvl1pPr marL="0" indent="0">
              <a:buNone/>
              <a:defRPr sz="2133" b="0">
                <a:solidFill>
                  <a:srgbClr val="8B40E2"/>
                </a:solidFill>
                <a:latin typeface="Helvetica Light"/>
                <a:cs typeface="Helvetica Light"/>
              </a:defRPr>
            </a:lvl1pPr>
          </a:lstStyle>
          <a:p>
            <a:pPr lvl="0"/>
            <a:r>
              <a:rPr lang="en-GB" dirty="0"/>
              <a:t>Sub-text</a:t>
            </a:r>
            <a:endParaRPr lang="en-US" dirty="0"/>
          </a:p>
        </p:txBody>
      </p:sp>
      <p:pic>
        <p:nvPicPr>
          <p:cNvPr id="18" name="Picture 17" descr="colours_1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4"/>
          <a:stretch/>
        </p:blipFill>
        <p:spPr>
          <a:xfrm>
            <a:off x="7288946" y="22437"/>
            <a:ext cx="4903055" cy="683556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808654" y="2999615"/>
            <a:ext cx="6480292" cy="0"/>
          </a:xfrm>
          <a:prstGeom prst="line">
            <a:avLst/>
          </a:prstGeom>
          <a:ln>
            <a:solidFill>
              <a:srgbClr val="8B40E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33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29" y="1"/>
            <a:ext cx="4873871" cy="7395880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659" y="373404"/>
            <a:ext cx="11176000" cy="63391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3200" b="1" baseline="0">
                <a:solidFill>
                  <a:srgbClr val="8B40E2"/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03659" y="1071268"/>
            <a:ext cx="11176000" cy="0"/>
          </a:xfrm>
          <a:prstGeom prst="line">
            <a:avLst/>
          </a:prstGeom>
          <a:ln>
            <a:solidFill>
              <a:srgbClr val="8B40E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03659" y="1146008"/>
            <a:ext cx="11176000" cy="5994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defRPr>
                <a:latin typeface="Avenir Heavy"/>
                <a:cs typeface="Avenir Heavy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 dirty="0"/>
              <a:t>Sub-title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3659" y="1867010"/>
            <a:ext cx="11176000" cy="3994529"/>
          </a:xfrm>
          <a:prstGeom prst="rect">
            <a:avLst/>
          </a:prstGeom>
        </p:spPr>
        <p:txBody>
          <a:bodyPr vert="horz"/>
          <a:lstStyle>
            <a:lvl1pPr marL="380990" indent="-380990">
              <a:buClr>
                <a:srgbClr val="8B40E2"/>
              </a:buClr>
              <a:buSzPct val="70000"/>
              <a:buFont typeface="Courier New"/>
              <a:buChar char="o"/>
              <a:defRPr sz="1867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>
              <a:buClr>
                <a:srgbClr val="8B40E2"/>
              </a:buClr>
              <a:buSzPct val="70000"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/>
                <a:cs typeface="Helvetica Light"/>
              </a:defRPr>
            </a:lvl2pPr>
            <a:lvl3pPr>
              <a:defRPr>
                <a:latin typeface="Avenir Heavy"/>
                <a:cs typeface="Avenir Heavy"/>
              </a:defRPr>
            </a:lvl3pPr>
            <a:lvl4pPr>
              <a:defRPr>
                <a:latin typeface="Avenir Heavy"/>
                <a:cs typeface="Avenir Heavy"/>
              </a:defRPr>
            </a:lvl4pPr>
            <a:lvl5pPr>
              <a:defRPr>
                <a:latin typeface="Avenir Heavy"/>
                <a:cs typeface="Avenir Heavy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>
                <a:latin typeface="Avenir Book"/>
                <a:cs typeface="Avenir Book"/>
              </a:rPr>
              <a:t>Sub text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8" name="Picture 7" descr="logo landscap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19" y="6042840"/>
            <a:ext cx="1719725" cy="51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6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F010-B3A9-429D-F49C-BFE6D96D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47BDF-D219-7A0A-87B7-44402A430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38349-5038-C266-764F-ECB1C0C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5B00F-EACA-A83D-991F-01E3098F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CA21-14A5-3FB2-D3BD-BF947A0CF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0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5792-8B04-D0AE-E29E-07E578633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A24E0-82B1-0D44-8CE6-9923D9FE5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71D3C-438C-AC27-1DC2-E46194A3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D2FFD-E8DB-5974-2A09-8222A162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7435-D1CD-30A6-0468-12D5BF0C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6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91BAC-EA83-DC23-48CC-31CAB11E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0352D-B766-C4AA-2BB8-43D4A3008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93F01-B341-7B85-5592-621832ACA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7F781-4F9C-EDE3-D716-AE47CB347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DD975-616E-EA10-F3BD-F70F21EA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C9F22-1927-99C5-4A64-69B38B69B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4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D6CB-C685-F897-1B28-920DD2323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C0A4B-F649-376D-490F-1E4DCB77B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9B4AA-63E1-0CB2-F569-39F51CE70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92B6D-D47E-5CB0-5DD8-5632EBA07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D4CA-7616-144C-2D16-C1BEA9C08D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37C041-2902-B287-8246-463EAF64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626E46-8BC0-37C5-EB54-06389832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7A489-413F-8849-72B8-354B8CBB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3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0E3C-B7A0-25C1-5367-2DF41911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B3F3F-294C-E64A-C2B9-B22BD6F5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6F0FA9-01E1-5320-491E-EB6F468BE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8F6CF-9C01-5A0F-BFE6-062E7DD2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6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AA70D2-6235-8DDB-81B8-394EFEDAF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D85DFF-EA8D-DCA9-A103-2DB29685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50FC5-F6B5-E44E-EB9F-FFF1FE45E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3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2761B-1EAC-6D74-F97F-666B5C38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5183-8E20-EAF5-3C17-18087DEF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3DBED1-87D8-E5D7-2D17-D5A940810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39738-112E-3731-7794-83C6A13F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36C6E-0524-A462-6E4B-90E473A8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7948F-748E-A324-37FE-13E32CD4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4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E8F5-268B-8460-7F61-AC76C59D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7328C-A525-2E75-1772-2DD02ADEDC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41912-354B-C0C9-1260-598078D2C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9E7FC-7C13-F668-7D13-19FAC39E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3F9F6-AC97-A4EC-9CB1-05CC8895F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2E126-912D-5872-0D50-8096C779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1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4CFE8-9A39-8D7D-1D4B-B5057D14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74DBC-0D83-6F8C-A07D-5370F518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E1B0E-B718-BFB9-C76C-055883EEB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434C4C-B949-F34A-A1E1-7246D958DB1E}" type="datetimeFigureOut">
              <a:rPr lang="en-US" smtClean="0"/>
              <a:t>11/24/24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9A14B-E8FE-42E2-01E0-6E7B4BBEA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D9D0C-33BB-9063-FC40-E1FB1E2FE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B38935-9847-E94C-8F1A-D1B9DAC5A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3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3FBF-D768-5501-953B-609B1DD9E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63C31-FA1E-3AF1-2340-AE11592AA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at sitting on a deck looking at a pond&#10;&#10;Description automatically generated">
            <a:extLst>
              <a:ext uri="{FF2B5EF4-FFF2-40B4-BE49-F238E27FC236}">
                <a16:creationId xmlns:a16="http://schemas.microsoft.com/office/drawing/2014/main" id="{3A394C5A-1BE1-7333-5F15-C1576036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440" y="-54429"/>
            <a:ext cx="12302492" cy="7029995"/>
          </a:xfrm>
          <a:prstGeom prst="rect">
            <a:avLst/>
          </a:prstGeom>
        </p:spPr>
      </p:pic>
      <p:pic>
        <p:nvPicPr>
          <p:cNvPr id="7" name="Picture 4" descr="Docker Logo PNG Transparent &amp; SVG Vector - Freebie Supply">
            <a:extLst>
              <a:ext uri="{FF2B5EF4-FFF2-40B4-BE49-F238E27FC236}">
                <a16:creationId xmlns:a16="http://schemas.microsoft.com/office/drawing/2014/main" id="{E31376F8-6A36-DF5B-BA46-1726F7A7B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46"/>
          <a:stretch/>
        </p:blipFill>
        <p:spPr bwMode="auto">
          <a:xfrm>
            <a:off x="5361217" y="3532365"/>
            <a:ext cx="734783" cy="25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A8800D2-894F-4DE3-2F85-8FAA56C83F79}"/>
              </a:ext>
            </a:extLst>
          </p:cNvPr>
          <p:cNvSpPr/>
          <p:nvPr/>
        </p:nvSpPr>
        <p:spPr>
          <a:xfrm>
            <a:off x="568960" y="1076960"/>
            <a:ext cx="8128000" cy="1503680"/>
          </a:xfrm>
          <a:prstGeom prst="roundRect">
            <a:avLst/>
          </a:prstGeom>
          <a:solidFill>
            <a:schemeClr val="accent1">
              <a:alpha val="6417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14F62D6-8BA7-8288-9961-20A77E2EA7E3}"/>
              </a:ext>
            </a:extLst>
          </p:cNvPr>
          <p:cNvSpPr txBox="1">
            <a:spLocks/>
          </p:cNvSpPr>
          <p:nvPr/>
        </p:nvSpPr>
        <p:spPr>
          <a:xfrm>
            <a:off x="803649" y="1578315"/>
            <a:ext cx="7888307" cy="559508"/>
          </a:xfrm>
          <a:prstGeom prst="rect">
            <a:avLst/>
          </a:prstGeom>
          <a:noFill/>
          <a:effectLst>
            <a:softEdge rad="51628"/>
          </a:effectLst>
        </p:spPr>
        <p:txBody>
          <a:bodyPr vert="horz" lIns="121920" tIns="60960" rIns="121920" bIns="60960" rtlCol="0" anchor="t">
            <a:normAutofit fontScale="850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n w="12700">
                  <a:noFill/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for Science</a:t>
            </a:r>
          </a:p>
          <a:p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862477-0E01-42C2-83A7-D52D4C0C3EB1}"/>
              </a:ext>
            </a:extLst>
          </p:cNvPr>
          <p:cNvSpPr/>
          <p:nvPr/>
        </p:nvSpPr>
        <p:spPr>
          <a:xfrm>
            <a:off x="568960" y="2686266"/>
            <a:ext cx="4412993" cy="1503680"/>
          </a:xfrm>
          <a:prstGeom prst="roundRect">
            <a:avLst/>
          </a:prstGeom>
          <a:solidFill>
            <a:schemeClr val="accent1">
              <a:alpha val="6417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sign&#10;&#10;Description automatically generated">
            <a:extLst>
              <a:ext uri="{FF2B5EF4-FFF2-40B4-BE49-F238E27FC236}">
                <a16:creationId xmlns:a16="http://schemas.microsoft.com/office/drawing/2014/main" id="{2095A641-C118-307E-67A8-A1CFEC97B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49" y="2836266"/>
            <a:ext cx="3829311" cy="118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2AAA6-9D5B-6E12-80D5-D2690AC32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021715-5833-04E9-C75A-FBD404F4CE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Existing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6068A-7288-22AC-8CD3-4D4391C40A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requirements.txt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B3854-6800-4CDF-B24A-4A8A1AD7A0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i="0" dirty="0">
                <a:effectLst/>
                <a:latin typeface="Roboto" panose="02000000000000000000" pitchFamily="2" charset="0"/>
              </a:rPr>
              <a:t>Advantages</a:t>
            </a:r>
          </a:p>
          <a:p>
            <a:pPr lvl="1"/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Simple and easy to understand</a:t>
            </a:r>
          </a:p>
          <a:p>
            <a:pPr lvl="1"/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Works with pip, Python's package installer</a:t>
            </a:r>
          </a:p>
          <a:p>
            <a:pPr lvl="1"/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Can be generated automatically</a:t>
            </a:r>
          </a:p>
          <a:p>
            <a:pPr lvl="1"/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Widely supported</a:t>
            </a:r>
            <a:endParaRPr lang="en-GB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algn="l"/>
            <a:r>
              <a:rPr lang="en-GB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Limitations</a:t>
            </a:r>
          </a:p>
          <a:p>
            <a:pPr lvl="1"/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Only captures Python packages</a:t>
            </a:r>
          </a:p>
          <a:p>
            <a:pPr lvl="1"/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Misses system dependencies</a:t>
            </a:r>
          </a:p>
          <a:p>
            <a:pPr lvl="1"/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No guarantee of binary compatibility</a:t>
            </a:r>
          </a:p>
          <a:p>
            <a:pPr lvl="1"/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Platform-specific packages may fail</a:t>
            </a:r>
          </a:p>
          <a:p>
            <a:pPr lvl="1"/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Can't specify version ranges</a:t>
            </a:r>
          </a:p>
          <a:p>
            <a:pPr lvl="1"/>
            <a:r>
              <a:rPr lang="en-GB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May include unnecessary dependencies</a:t>
            </a:r>
          </a:p>
          <a:p>
            <a:endParaRPr lang="en-GB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4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D70B-1527-D152-D958-2A2AB53D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6BF237-97C1-EB35-4E8B-62191E74D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Existing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1393B-7DE7-BBB5-64EB-9473205CEA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pyproject.toml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8C304-6D77-73D5-A6DD-81579F6491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GB" b="0" i="0" dirty="0">
                <a:effectLst/>
                <a:latin typeface="Roboto" panose="02000000000000000000" pitchFamily="2" charset="0"/>
              </a:rPr>
              <a:t>newer, more sophisticated approach to Python dependency management</a:t>
            </a:r>
          </a:p>
          <a:p>
            <a:endParaRPr lang="en-US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Roboto Mono" pitchFamily="49" charset="0"/>
              </a:rPr>
              <a:t>[project]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Roboto Mono" pitchFamily="49" charset="0"/>
              </a:rPr>
              <a:t>name = "</a:t>
            </a:r>
            <a:r>
              <a:rPr lang="en-GB" b="0" i="0" dirty="0" err="1">
                <a:effectLst/>
                <a:latin typeface="Roboto Mono" pitchFamily="49" charset="0"/>
              </a:rPr>
              <a:t>myresearch</a:t>
            </a:r>
            <a:r>
              <a:rPr lang="en-GB" b="0" i="0" dirty="0">
                <a:effectLst/>
                <a:latin typeface="Roboto Mono" pitchFamily="49" charset="0"/>
              </a:rPr>
              <a:t>”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Roboto Mono" pitchFamily="49" charset="0"/>
              </a:rPr>
              <a:t>version = "0.1.0”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Roboto Mono" pitchFamily="49" charset="0"/>
              </a:rPr>
              <a:t>description = "My Research Project”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Roboto Mono" pitchFamily="49" charset="0"/>
              </a:rPr>
              <a:t>requires-python = "&gt;=3.8”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GB" dirty="0">
              <a:latin typeface="Roboto Mono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Roboto Mono" pitchFamily="49" charset="0"/>
              </a:rPr>
              <a:t>dependencies = [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Roboto Mono" pitchFamily="49" charset="0"/>
              </a:rPr>
              <a:t> "</a:t>
            </a:r>
            <a:r>
              <a:rPr lang="en-GB" b="0" i="0" dirty="0" err="1">
                <a:effectLst/>
                <a:latin typeface="Roboto Mono" pitchFamily="49" charset="0"/>
              </a:rPr>
              <a:t>numpy</a:t>
            </a:r>
            <a:r>
              <a:rPr lang="en-GB" b="0" i="0" dirty="0">
                <a:effectLst/>
                <a:latin typeface="Roboto Mono" pitchFamily="49" charset="0"/>
              </a:rPr>
              <a:t>&gt;=1.21.0",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Roboto Mono" pitchFamily="49" charset="0"/>
              </a:rPr>
              <a:t> "pandas~=1.3.0",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Roboto Mono" pitchFamily="49" charset="0"/>
              </a:rPr>
              <a:t> "scikit-learn&gt;=0.24.2,&lt;0.25.0",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Roboto Mono" pitchFamily="49" charset="0"/>
              </a:rPr>
              <a:t>]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35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9AA73-5E8D-15F2-9B00-A40FC3056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8851D-1129-1F52-7578-76A981252F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Existing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702F7-5D00-D788-B39B-3FD8C6D8C0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pyproject.toml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CAE7F-F5EA-F337-519E-4ACB1E5B49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i="0" dirty="0">
                <a:effectLst/>
                <a:latin typeface="Roboto" panose="02000000000000000000" pitchFamily="2" charset="0"/>
              </a:rPr>
              <a:t>Advantages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More flexible version specifications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Can define optional dependency groups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Includes project metadata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Better dependency resolution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Can specify build requirements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More maintainable</a:t>
            </a:r>
          </a:p>
          <a:p>
            <a:pPr algn="l"/>
            <a:r>
              <a:rPr lang="en-GB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Limitations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Still Python-specific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Doesn't handle system dependencies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Environment variables not captured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No guarantee of system library versions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Can't manage non-Python tools</a:t>
            </a:r>
          </a:p>
          <a:p>
            <a:endParaRPr lang="en-GB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6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262A4-C0F6-015C-E0B1-70CFC62B0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A17DA3-08D3-B3EF-879B-A503396D2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Existing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B3E25-AFD0-ED9A-DEA8-DB9E22B3B1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environment.yml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B79552-0BA0-115B-6D7B-8110CBEA81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b="0" i="0" dirty="0" err="1">
                <a:effectLst/>
                <a:latin typeface="Roboto" panose="02000000000000000000" pitchFamily="2" charset="0"/>
              </a:rPr>
              <a:t>Conda’s</a:t>
            </a:r>
            <a:r>
              <a:rPr lang="en-GB" b="0" i="0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middleground</a:t>
            </a:r>
            <a:r>
              <a:rPr lang="en-GB" b="0" i="0" dirty="0">
                <a:effectLst/>
                <a:latin typeface="Roboto" panose="02000000000000000000" pitchFamily="2" charset="0"/>
              </a:rPr>
              <a:t> between simple python package management and full containerization</a:t>
            </a:r>
          </a:p>
          <a:p>
            <a:endParaRPr lang="en-US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name: </a:t>
            </a:r>
            <a:r>
              <a:rPr lang="en-GB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myresearch</a:t>
            </a:r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channels: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GB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-forge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GB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bioconda</a:t>
            </a:r>
            <a:endParaRPr lang="en-GB" b="0" i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defaults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dependencies: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python=3.9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</a:t>
            </a:r>
            <a:r>
              <a:rPr lang="en-GB" b="0" i="0" dirty="0" err="1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numpy</a:t>
            </a: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=1.21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pandas=1.3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b="0" i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 scikit-learn=0.24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25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30FDE-049F-7E2F-7ED2-3C635D73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BA5ED3-8445-0B9C-B707-36DF85074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Existing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2169D-007F-7C54-228E-694B55B689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environment.yml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9399D-642E-62DC-CDD7-83C29B1146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i="0" dirty="0">
                <a:effectLst/>
                <a:latin typeface="Roboto" panose="02000000000000000000" pitchFamily="2" charset="0"/>
              </a:rPr>
              <a:t>Advantages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Popular in scientific computing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Manages both Python and non-Python packages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Includes many scientific packages pre-built</a:t>
            </a:r>
          </a:p>
          <a:p>
            <a:pPr algn="l"/>
            <a:r>
              <a:rPr lang="en-GB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Limitations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Slower than pip installation (and doesn’t play well with pip)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Can be complex to maintain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Environment setup can be large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Not as complete as Docker (no OS-level isolation)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Channel conflicts can occur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Still platform-dependent</a:t>
            </a:r>
          </a:p>
          <a:p>
            <a:endParaRPr lang="en-GB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8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17398-9876-A146-859D-233E76B6C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D2C901-E938-D4FC-1D06-FECFC976A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do we care about Docker?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9F5F0-AD3A-2503-7396-D55BB96BFC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Setting random seeds and having a requirements file is not enough…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6D7DC-4D90-8D93-2731-F56F27384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Hardware</a:t>
            </a:r>
          </a:p>
          <a:p>
            <a:pPr>
              <a:buFontTx/>
              <a:buChar char="-"/>
            </a:pPr>
            <a:r>
              <a:rPr lang="en-US" dirty="0"/>
              <a:t>CUDA/</a:t>
            </a:r>
            <a:r>
              <a:rPr lang="en-US" dirty="0" err="1"/>
              <a:t>cuDNN</a:t>
            </a:r>
            <a:r>
              <a:rPr lang="en-US" dirty="0"/>
              <a:t> implementations vary between GPU models</a:t>
            </a:r>
          </a:p>
          <a:p>
            <a:pPr>
              <a:buFontTx/>
              <a:buChar char="-"/>
            </a:pPr>
            <a:r>
              <a:rPr lang="en-US" dirty="0"/>
              <a:t>CPU vs GPU will give different results</a:t>
            </a:r>
          </a:p>
          <a:p>
            <a:pPr>
              <a:buFontTx/>
              <a:buChar char="-"/>
            </a:pPr>
            <a:r>
              <a:rPr lang="en-US" dirty="0"/>
              <a:t>GPU architectures can be different</a:t>
            </a:r>
          </a:p>
          <a:p>
            <a:pPr>
              <a:buFontTx/>
              <a:buChar char="-"/>
            </a:pPr>
            <a:r>
              <a:rPr lang="en-US" dirty="0"/>
              <a:t>Float32 vs Float64 arithmetic differences</a:t>
            </a:r>
          </a:p>
          <a:p>
            <a:pPr marL="0" indent="0">
              <a:buNone/>
            </a:pPr>
            <a:r>
              <a:rPr lang="en-US" dirty="0"/>
              <a:t>Software</a:t>
            </a:r>
          </a:p>
          <a:p>
            <a:pPr>
              <a:buFontTx/>
              <a:buChar char="-"/>
            </a:pPr>
            <a:r>
              <a:rPr lang="en-US" dirty="0"/>
              <a:t>CUDA toolkit versions</a:t>
            </a:r>
          </a:p>
          <a:p>
            <a:pPr>
              <a:buFontTx/>
              <a:buChar char="-"/>
            </a:pPr>
            <a:r>
              <a:rPr lang="en-US" dirty="0"/>
              <a:t>DL framework backends</a:t>
            </a:r>
          </a:p>
          <a:p>
            <a:pPr>
              <a:buFontTx/>
              <a:buChar char="-"/>
            </a:pPr>
            <a:r>
              <a:rPr lang="en-US" dirty="0"/>
              <a:t>Compiler optimizations</a:t>
            </a:r>
          </a:p>
          <a:p>
            <a:pPr>
              <a:buFontTx/>
              <a:buChar char="-"/>
            </a:pPr>
            <a:r>
              <a:rPr lang="en-US" dirty="0"/>
              <a:t>Numerical libraries (MKL vs </a:t>
            </a:r>
            <a:r>
              <a:rPr lang="en-US" dirty="0" err="1"/>
              <a:t>OpenBLAS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157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2EDDC-D001-031D-D4C7-39621CC5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A7C659-6688-93D1-63DC-4938322E80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300992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31177-7E10-39DB-2846-9D66CEBCC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23124B-1761-9BBA-5E8D-308B1BC7B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Existing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C2B37-6FC8-FE5E-B195-7745F81E16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environment.yml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AD31A-6AFA-DE37-5B9A-B297D8861C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GB" b="1" i="0" dirty="0">
                <a:effectLst/>
                <a:latin typeface="Roboto" panose="02000000000000000000" pitchFamily="2" charset="0"/>
              </a:rPr>
              <a:t>Advantages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Popular in scientific computing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Manages both Python and non-Python packages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Includes many scientific packages pre-built</a:t>
            </a:r>
          </a:p>
          <a:p>
            <a:pPr algn="l"/>
            <a:r>
              <a:rPr lang="en-GB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Limitations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Slower than pip installation (and doesn’t play well with pip)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Can be complex to maintain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Environment setup can be large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Not as complete as Docker (no OS-level isolation)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Channel conflicts can occur</a:t>
            </a:r>
          </a:p>
          <a:p>
            <a:pPr lvl="1"/>
            <a:r>
              <a:rPr lang="en-GB" b="0" i="0" dirty="0">
                <a:effectLst/>
                <a:latin typeface="Roboto" panose="02000000000000000000" pitchFamily="2" charset="0"/>
              </a:rPr>
              <a:t>Still platform-dependent</a:t>
            </a:r>
          </a:p>
          <a:p>
            <a:endParaRPr lang="en-GB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38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3416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 and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By the end of this workshop, we should be able 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Understand key approaches to code reproducibility</a:t>
            </a:r>
          </a:p>
          <a:p>
            <a:r>
              <a:rPr lang="en-US" dirty="0"/>
              <a:t>Understand how Docker works, including:</a:t>
            </a:r>
          </a:p>
          <a:p>
            <a:pPr lvl="1"/>
            <a:r>
              <a:rPr lang="en-US" dirty="0"/>
              <a:t>Pulling images</a:t>
            </a:r>
          </a:p>
          <a:p>
            <a:pPr lvl="1"/>
            <a:r>
              <a:rPr lang="en-US" dirty="0"/>
              <a:t>Running containers</a:t>
            </a:r>
          </a:p>
          <a:p>
            <a:pPr lvl="1"/>
            <a:r>
              <a:rPr lang="en-US" dirty="0"/>
              <a:t>Working inside a container</a:t>
            </a:r>
          </a:p>
          <a:p>
            <a:r>
              <a:rPr lang="en-US" dirty="0"/>
              <a:t>Create your own Docker images</a:t>
            </a:r>
          </a:p>
          <a:p>
            <a:r>
              <a:rPr lang="en-US" dirty="0"/>
              <a:t>Set up development environments using </a:t>
            </a:r>
            <a:r>
              <a:rPr lang="en-US" dirty="0" err="1"/>
              <a:t>devcontainers</a:t>
            </a:r>
            <a:r>
              <a:rPr lang="en-US" dirty="0"/>
              <a:t> in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Share environments with others</a:t>
            </a:r>
          </a:p>
        </p:txBody>
      </p:sp>
    </p:spTree>
    <p:extLst>
      <p:ext uri="{BB962C8B-B14F-4D97-AF65-F5344CB8AC3E}">
        <p14:creationId xmlns:p14="http://schemas.microsoft.com/office/powerpoint/2010/main" val="369048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C105B-1641-47DA-DE80-F46021DC7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2BF96A-C9B6-A377-8778-97EC6B7B30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C4CE5-4E8F-9A7D-5083-8EEF62E8BC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31799-33D6-7A35-82F8-BAFC683FF9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20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“The data that support the findings of this study are available from the corresponding author,</a:t>
            </a:r>
          </a:p>
          <a:p>
            <a:pPr marL="0" indent="0" algn="ctr">
              <a:buNone/>
            </a:pPr>
            <a:r>
              <a:rPr lang="en-GB" sz="20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[author initials], upon reasonable request.”</a:t>
            </a:r>
          </a:p>
          <a:p>
            <a:pPr marL="0" indent="0" algn="ctr">
              <a:buNone/>
            </a:pPr>
            <a:r>
              <a:rPr lang="en-GB" sz="1100" dirty="0">
                <a:solidFill>
                  <a:srgbClr val="333333"/>
                </a:solidFill>
                <a:latin typeface="Arial" panose="020B0604020202020204" pitchFamily="34" charset="0"/>
              </a:rPr>
              <a:t>-----</a:t>
            </a:r>
          </a:p>
          <a:p>
            <a:pPr marL="0" indent="0" algn="ctr">
              <a:buNone/>
            </a:pPr>
            <a:r>
              <a:rPr lang="en-GB" sz="20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“Data sharing is not applicable to this article as no new data were</a:t>
            </a:r>
          </a:p>
          <a:p>
            <a:pPr marL="0" indent="0" algn="ctr">
              <a:buNone/>
            </a:pPr>
            <a:r>
              <a:rPr lang="en-GB" sz="20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created or </a:t>
            </a:r>
            <a:r>
              <a:rPr lang="en-GB" sz="2000" b="0" i="1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analyzed</a:t>
            </a:r>
            <a:r>
              <a:rPr lang="en-GB" sz="20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in this study.”</a:t>
            </a:r>
          </a:p>
          <a:p>
            <a:pPr marL="0" indent="0" algn="ctr">
              <a:buNone/>
            </a:pPr>
            <a:r>
              <a:rPr lang="en-GB" sz="1400" i="1" dirty="0">
                <a:solidFill>
                  <a:srgbClr val="333333"/>
                </a:solidFill>
                <a:latin typeface="Arial" panose="020B0604020202020204" pitchFamily="34" charset="0"/>
              </a:rPr>
              <a:t>-----</a:t>
            </a:r>
          </a:p>
          <a:p>
            <a:pPr marL="0" indent="0" algn="ctr">
              <a:buNone/>
            </a:pPr>
            <a:r>
              <a:rPr lang="en-GB" sz="2000" dirty="0"/>
              <a:t>“</a:t>
            </a:r>
            <a:r>
              <a:rPr lang="en-GB" sz="2000" i="1" dirty="0"/>
              <a:t>All data that support the findings of this study are included within the article.</a:t>
            </a:r>
            <a:r>
              <a:rPr lang="en-GB" sz="2000" dirty="0"/>
              <a:t>”</a:t>
            </a:r>
            <a:endParaRPr lang="en-US" sz="2000" i="1" dirty="0"/>
          </a:p>
        </p:txBody>
      </p:sp>
      <p:pic>
        <p:nvPicPr>
          <p:cNvPr id="2050" name="Picture 2" descr="Press X For Doubt Doubt Meme - Press X For Doubt X For Doubt Doubt -  Discover &amp; Share GIFs">
            <a:extLst>
              <a:ext uri="{FF2B5EF4-FFF2-40B4-BE49-F238E27FC236}">
                <a16:creationId xmlns:a16="http://schemas.microsoft.com/office/drawing/2014/main" id="{CE6C3E3F-0B5C-73D7-2D07-BEFB0C1E7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886" y="4605710"/>
            <a:ext cx="3355546" cy="22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4F07B-9FA5-C8AD-1FA4-C3CD4F117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99F731-9BEE-8AEF-D3CE-6F1CCBD29E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D9891-C100-77FF-38E8-B01C722FB5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94B83-1366-E7F8-C5F2-93CF556EA3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Reproducible code can be built upon by other researchers.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build upon the code of others.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Smoother onboarding of other researchers.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Because Journals are beginning to care too…</a:t>
            </a:r>
          </a:p>
        </p:txBody>
      </p:sp>
    </p:spTree>
    <p:extLst>
      <p:ext uri="{BB962C8B-B14F-4D97-AF65-F5344CB8AC3E}">
        <p14:creationId xmlns:p14="http://schemas.microsoft.com/office/powerpoint/2010/main" val="356096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605E0-C629-21D2-25D9-9E6BA71CF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315CD8-BD6E-4838-2F88-3F88F03F6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58DB-4FEB-FFE4-193B-E2B873B6C5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Types of reproducibility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3A8F-8EA8-6401-B1D8-EE36FAD5BB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Methods reproducibility</a:t>
            </a:r>
          </a:p>
          <a:p>
            <a:pPr>
              <a:buFontTx/>
              <a:buChar char="-"/>
            </a:pPr>
            <a:r>
              <a:rPr lang="en-US" dirty="0"/>
              <a:t>Ability to implement the experimental or computational procedures, using the same data and tools, in order to obtain the same results as the original work.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Results reproducibility</a:t>
            </a:r>
          </a:p>
          <a:p>
            <a:pPr>
              <a:buFontTx/>
              <a:buChar char="-"/>
            </a:pPr>
            <a:r>
              <a:rPr lang="en-US" dirty="0"/>
              <a:t>Ability to produce corroborating results in a new, independent study following the same experimental procedures.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Inferential reproducibility</a:t>
            </a:r>
          </a:p>
          <a:p>
            <a:pPr>
              <a:buFontTx/>
              <a:buChar char="-"/>
            </a:pPr>
            <a:r>
              <a:rPr lang="en-US" dirty="0"/>
              <a:t>When an independent replication of the study arrive at qualitatively similar conclusions.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8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D10D-E85D-8B77-C8B2-2E8D0730B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3E6E72-43BD-F84A-E67B-DEFCA0C63E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2F2CA-77B0-94A3-FED9-5EA0F9C770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i="1" dirty="0"/>
              <a:t>A personal story…</a:t>
            </a:r>
          </a:p>
        </p:txBody>
      </p:sp>
    </p:spTree>
    <p:extLst>
      <p:ext uri="{BB962C8B-B14F-4D97-AF65-F5344CB8AC3E}">
        <p14:creationId xmlns:p14="http://schemas.microsoft.com/office/powerpoint/2010/main" val="3751216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2B97F-ECA6-20D6-C1FE-EF1B72A11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869206-F1C1-492C-C558-41C2F27EE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Dream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60B2A-A172-B7B3-9177-707A5A1DD9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Ideally, we want…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3ECCD-A6DA-4F2C-71BA-3B800B9669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 code that produced the results to be public</a:t>
            </a:r>
          </a:p>
          <a:p>
            <a:endParaRPr lang="en-US" dirty="0"/>
          </a:p>
          <a:p>
            <a:r>
              <a:rPr lang="en-US" dirty="0"/>
              <a:t>Detailed instructions on how to reproduce results</a:t>
            </a:r>
          </a:p>
          <a:p>
            <a:endParaRPr lang="en-US" dirty="0"/>
          </a:p>
          <a:p>
            <a:r>
              <a:rPr lang="en-US" dirty="0"/>
              <a:t>This includes all figures and tables</a:t>
            </a:r>
          </a:p>
          <a:p>
            <a:endParaRPr lang="en-US" dirty="0"/>
          </a:p>
          <a:p>
            <a:r>
              <a:rPr lang="en-US" dirty="0"/>
              <a:t>Easy to download and verify</a:t>
            </a:r>
          </a:p>
        </p:txBody>
      </p:sp>
    </p:spTree>
    <p:extLst>
      <p:ext uri="{BB962C8B-B14F-4D97-AF65-F5344CB8AC3E}">
        <p14:creationId xmlns:p14="http://schemas.microsoft.com/office/powerpoint/2010/main" val="3593179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E02A5-F981-2A57-4150-EDB1AF49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C72915-20CE-4F8C-6695-B20D5CD97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Existing approaches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939FA-8B25-E205-0DF8-C4D6A6FE3C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requirements.txt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BF7B1-C413-5180-5139-10E960264A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simplest approach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requirements.txt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numpy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==1.21.0</a:t>
            </a: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pandas==1.3.0</a:t>
            </a: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scikit-learn==0.24.2</a:t>
            </a: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matplotlib==3.4.2</a:t>
            </a:r>
          </a:p>
          <a:p>
            <a:pPr marL="0" indent="0"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freeze &gt;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requirements.txt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-r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requirements.txt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134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BFC0BAEC-545D-2E41-B319-8723FAE5F75B}" vid="{D828C2CE-4EE2-8941-8976-8195309C878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703</Words>
  <Application>Microsoft Macintosh PowerPoint</Application>
  <PresentationFormat>Widescreen</PresentationFormat>
  <Paragraphs>163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Aptos</vt:lpstr>
      <vt:lpstr>Aptos Display</vt:lpstr>
      <vt:lpstr>Arial</vt:lpstr>
      <vt:lpstr>Avenir Book</vt:lpstr>
      <vt:lpstr>Avenir Heavy</vt:lpstr>
      <vt:lpstr>Courier New</vt:lpstr>
      <vt:lpstr>Helvetica</vt:lpstr>
      <vt:lpstr>Helvetica Light</vt:lpstr>
      <vt:lpstr>Menlo</vt:lpstr>
      <vt:lpstr>Roboto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Daniels</dc:creator>
  <cp:lastModifiedBy>Ryan Daniels</cp:lastModifiedBy>
  <cp:revision>1</cp:revision>
  <dcterms:created xsi:type="dcterms:W3CDTF">2024-11-24T12:36:13Z</dcterms:created>
  <dcterms:modified xsi:type="dcterms:W3CDTF">2024-11-24T14:27:04Z</dcterms:modified>
</cp:coreProperties>
</file>